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7" r:id="rId4"/>
    <p:sldMasterId id="2147493467" r:id="rId5"/>
  </p:sldMasterIdLst>
  <p:notesMasterIdLst>
    <p:notesMasterId r:id="rId26"/>
  </p:notesMasterIdLst>
  <p:handoutMasterIdLst>
    <p:handoutMasterId r:id="rId27"/>
  </p:handoutMasterIdLst>
  <p:sldIdLst>
    <p:sldId id="331" r:id="rId6"/>
    <p:sldId id="346" r:id="rId7"/>
    <p:sldId id="332" r:id="rId8"/>
    <p:sldId id="333" r:id="rId9"/>
    <p:sldId id="342" r:id="rId10"/>
    <p:sldId id="348" r:id="rId11"/>
    <p:sldId id="336" r:id="rId12"/>
    <p:sldId id="337" r:id="rId13"/>
    <p:sldId id="335" r:id="rId14"/>
    <p:sldId id="340" r:id="rId15"/>
    <p:sldId id="334" r:id="rId16"/>
    <p:sldId id="341" r:id="rId17"/>
    <p:sldId id="349" r:id="rId18"/>
    <p:sldId id="338" r:id="rId19"/>
    <p:sldId id="350" r:id="rId20"/>
    <p:sldId id="353" r:id="rId21"/>
    <p:sldId id="354" r:id="rId22"/>
    <p:sldId id="339" r:id="rId23"/>
    <p:sldId id="347" r:id="rId24"/>
    <p:sldId id="343" r:id="rId2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2F"/>
    <a:srgbClr val="954B2E"/>
    <a:srgbClr val="5DB675"/>
    <a:srgbClr val="54C9E8"/>
    <a:srgbClr val="4E748B"/>
    <a:srgbClr val="DA8830"/>
    <a:srgbClr val="C21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2" autoAdjust="0"/>
    <p:restoredTop sz="94719" autoAdjust="0"/>
  </p:normalViewPr>
  <p:slideViewPr>
    <p:cSldViewPr snapToGrid="0" snapToObjects="1">
      <p:cViewPr varScale="1">
        <p:scale>
          <a:sx n="182" d="100"/>
          <a:sy n="182" d="100"/>
        </p:scale>
        <p:origin x="1984" y="16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2568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B9FF-BB64-2F42-B8F7-1FE6D7583CB0}" type="datetimeFigureOut">
              <a:rPr lang="es-ES" smtClean="0"/>
              <a:pPr/>
              <a:t>26/6/23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919D-AA85-5C4C-9C99-256A1FD95CD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75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BCD8-9E43-714C-9487-C9A5DB7625BC}" type="datetimeFigureOut">
              <a:rPr lang="es-ES" smtClean="0"/>
              <a:pPr/>
              <a:t>26/6/23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27E5-C792-C749-93C5-0958009CB159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64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508500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12800" y="952500"/>
            <a:ext cx="4013200" cy="2667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0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007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635500" y="1409700"/>
            <a:ext cx="4013200" cy="1409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000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0" y="2971800"/>
            <a:ext cx="4013200" cy="711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="0" i="0" baseline="0">
                <a:solidFill>
                  <a:srgbClr val="C2002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_tradnl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62224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1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1512" y="207812"/>
            <a:ext cx="8123396" cy="1225021"/>
          </a:xfrm>
        </p:spPr>
        <p:txBody>
          <a:bodyPr>
            <a:normAutofit/>
          </a:bodyPr>
          <a:lstStyle>
            <a:lvl1pPr>
              <a:defRPr sz="28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1512" y="1609081"/>
            <a:ext cx="8123396" cy="1290638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2pPr>
            <a:lvl3pPr marL="1200150" indent="-285750" algn="l"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934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567298"/>
          </a:xfrm>
        </p:spPr>
        <p:txBody>
          <a:bodyPr/>
          <a:lstStyle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3014088" y="54109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3890588" y="54198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3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5" y="528529"/>
            <a:ext cx="3993974" cy="633377"/>
          </a:xfrm>
        </p:spPr>
        <p:txBody>
          <a:bodyPr anchor="b"/>
          <a:lstStyle>
            <a:lvl1pPr algn="l">
              <a:defRPr sz="20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5"/>
            <a:ext cx="4572000" cy="50051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/>
              <a:t>Arrastre la imagen al marcador de posición o haga clic en el icono para agregar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21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508500"/>
            <a:ext cx="9144000" cy="12065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66" y="4746648"/>
            <a:ext cx="2193713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0" r:id="rId2"/>
    <p:sldLayoutId id="2147493482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4815"/>
            <a:ext cx="9144000" cy="700185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46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4409925" y="5278863"/>
            <a:ext cx="79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fld id="{A8DFBB7C-5C1D-44E8-97F4-E52A8D0D2C0B}" type="slidenum">
              <a:rPr lang="es-ES" sz="1200" b="0" i="0" smtClean="0">
                <a:solidFill>
                  <a:schemeClr val="bg1"/>
                </a:solidFill>
                <a:latin typeface="Arial"/>
                <a:ea typeface="Roboto" charset="0"/>
                <a:cs typeface="Arial"/>
              </a:rPr>
              <a:pPr algn="l">
                <a:buNone/>
              </a:pPr>
              <a:t>‹#›</a:t>
            </a:fld>
            <a:endParaRPr lang="es-ES" sz="1200" b="0" i="0" dirty="0">
              <a:solidFill>
                <a:schemeClr val="bg1"/>
              </a:solidFill>
              <a:latin typeface="Arial"/>
              <a:ea typeface="Roboto" charset="0"/>
              <a:cs typeface="Arial"/>
            </a:endParaRPr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4246259" y="5313089"/>
            <a:ext cx="0" cy="208547"/>
          </a:xfrm>
          <a:prstGeom prst="line">
            <a:avLst/>
          </a:prstGeom>
          <a:ln w="95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CF22AB-706D-2023-885C-687C7742C2A3}"/>
              </a:ext>
            </a:extLst>
          </p:cNvPr>
          <p:cNvSpPr/>
          <p:nvPr/>
        </p:nvSpPr>
        <p:spPr>
          <a:xfrm>
            <a:off x="0" y="23235"/>
            <a:ext cx="9144000" cy="4489559"/>
          </a:xfrm>
          <a:prstGeom prst="rect">
            <a:avLst/>
          </a:prstGeom>
          <a:solidFill>
            <a:srgbClr val="EFF0F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D923B9E7-0743-EC49-3A09-50537EC21A36}"/>
              </a:ext>
            </a:extLst>
          </p:cNvPr>
          <p:cNvSpPr txBox="1">
            <a:spLocks/>
          </p:cNvSpPr>
          <p:nvPr/>
        </p:nvSpPr>
        <p:spPr>
          <a:xfrm>
            <a:off x="413814" y="286776"/>
            <a:ext cx="5421242" cy="42260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2800" dirty="0" err="1"/>
              <a:t>Transmission</a:t>
            </a:r>
            <a:r>
              <a:rPr lang="es-ES_tradnl" sz="2800" dirty="0"/>
              <a:t> </a:t>
            </a:r>
            <a:r>
              <a:rPr lang="es-ES_tradnl" sz="2800" dirty="0" err="1"/>
              <a:t>Expansion</a:t>
            </a:r>
            <a:r>
              <a:rPr lang="es-ES_tradnl" sz="2800" dirty="0"/>
              <a:t> </a:t>
            </a:r>
            <a:r>
              <a:rPr lang="es-ES_tradnl" sz="2800" dirty="0" err="1"/>
              <a:t>Planning</a:t>
            </a:r>
            <a:r>
              <a:rPr lang="es-ES_tradnl" sz="2800" dirty="0"/>
              <a:t> </a:t>
            </a:r>
            <a:r>
              <a:rPr lang="es-ES_tradnl" sz="2800" dirty="0" err="1"/>
              <a:t>by</a:t>
            </a:r>
            <a:r>
              <a:rPr lang="es-ES_tradnl" sz="2800" dirty="0"/>
              <a:t> Quantum </a:t>
            </a:r>
            <a:r>
              <a:rPr lang="es-ES_tradnl" sz="2800" dirty="0" err="1"/>
              <a:t>Annealing</a:t>
            </a:r>
            <a:endParaRPr lang="es-ES" sz="2800" dirty="0"/>
          </a:p>
          <a:p>
            <a:pPr algn="ctr"/>
            <a:endParaRPr lang="es-ES" sz="1800" b="1" u="sng" dirty="0"/>
          </a:p>
          <a:p>
            <a:pPr marL="0" indent="0" algn="ctr">
              <a:buNone/>
            </a:pPr>
            <a:endParaRPr lang="es-ES" sz="1800" b="1" u="sng" dirty="0"/>
          </a:p>
          <a:p>
            <a:pPr marL="0" indent="0" algn="ctr">
              <a:buNone/>
            </a:pPr>
            <a:endParaRPr lang="es-ES" sz="1800" b="1" u="sng" dirty="0"/>
          </a:p>
          <a:p>
            <a:pPr marL="0" indent="0" algn="ctr">
              <a:buNone/>
            </a:pPr>
            <a:endParaRPr lang="es-ES" sz="1800" b="1" u="sng" dirty="0"/>
          </a:p>
          <a:p>
            <a:endParaRPr lang="es-ES" sz="1800" b="1" dirty="0"/>
          </a:p>
          <a:p>
            <a:pPr marL="0" indent="0">
              <a:buNone/>
            </a:pPr>
            <a:endParaRPr lang="es-ES" sz="1800" b="1" dirty="0"/>
          </a:p>
          <a:p>
            <a:endParaRPr lang="en-GB" sz="1400" i="1" dirty="0">
              <a:latin typeface="+mj-lt"/>
            </a:endParaRPr>
          </a:p>
          <a:p>
            <a:pPr marL="0" indent="0">
              <a:buNone/>
            </a:pPr>
            <a:endParaRPr lang="en-GB" sz="1400" i="1" dirty="0">
              <a:latin typeface="+mj-lt"/>
            </a:endParaRPr>
          </a:p>
          <a:p>
            <a:pPr marL="0" indent="0">
              <a:buNone/>
            </a:pPr>
            <a:endParaRPr lang="en-GB" sz="1400" i="1" dirty="0">
              <a:latin typeface="+mj-lt"/>
            </a:endParaRPr>
          </a:p>
          <a:p>
            <a:pPr marL="0" indent="0">
              <a:buNone/>
            </a:pPr>
            <a:r>
              <a:rPr lang="en-GB" sz="1400" i="1" dirty="0">
                <a:latin typeface="+mj-lt"/>
              </a:rPr>
              <a:t>A thesis submitted in fulfilment of the requirements for the degree of Master in Quantum Computing at </a:t>
            </a:r>
            <a:r>
              <a:rPr lang="en-GB" sz="1400" i="1" dirty="0" err="1">
                <a:latin typeface="+mj-lt"/>
              </a:rPr>
              <a:t>Nebrija</a:t>
            </a:r>
            <a:r>
              <a:rPr lang="en-GB" sz="1400" i="1" dirty="0">
                <a:latin typeface="+mj-lt"/>
              </a:rPr>
              <a:t> University. </a:t>
            </a:r>
            <a:endParaRPr lang="en-GB" sz="1400" dirty="0">
              <a:latin typeface="+mj-lt"/>
            </a:endParaRPr>
          </a:p>
          <a:p>
            <a:endParaRPr lang="es-ES" sz="1800" b="1" dirty="0"/>
          </a:p>
          <a:p>
            <a:endParaRPr lang="es-ES" sz="1400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8936740-9960-730E-C450-1D972A2E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60" y="4630974"/>
            <a:ext cx="1677496" cy="929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6D8A7-DCB2-FADA-449E-92032B6E6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83"/>
          <a:stretch/>
        </p:blipFill>
        <p:spPr>
          <a:xfrm>
            <a:off x="6415499" y="0"/>
            <a:ext cx="2728501" cy="4228332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B5F3188-34E4-F946-1D87-2A0BD8A91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8" y="4654642"/>
            <a:ext cx="2783297" cy="836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08628F-3EB1-6729-8EB4-871C2BA9D4EE}"/>
              </a:ext>
            </a:extLst>
          </p:cNvPr>
          <p:cNvSpPr txBox="1"/>
          <p:nvPr/>
        </p:nvSpPr>
        <p:spPr>
          <a:xfrm>
            <a:off x="1807339" y="3121198"/>
            <a:ext cx="358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2"/>
                </a:solidFill>
              </a:rPr>
              <a:t>1,3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158A6-DC16-8BAD-4932-17801C875578}"/>
              </a:ext>
            </a:extLst>
          </p:cNvPr>
          <p:cNvSpPr txBox="1"/>
          <p:nvPr/>
        </p:nvSpPr>
        <p:spPr>
          <a:xfrm>
            <a:off x="4293425" y="3117810"/>
            <a:ext cx="2368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48E51-B6FF-F288-BCDB-54EA51CB194E}"/>
              </a:ext>
            </a:extLst>
          </p:cNvPr>
          <p:cNvSpPr txBox="1"/>
          <p:nvPr/>
        </p:nvSpPr>
        <p:spPr>
          <a:xfrm>
            <a:off x="6590891" y="3117810"/>
            <a:ext cx="2368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34F70-FDF2-547A-6C85-64FEE74E5BF3}"/>
              </a:ext>
            </a:extLst>
          </p:cNvPr>
          <p:cNvSpPr txBox="1"/>
          <p:nvPr/>
        </p:nvSpPr>
        <p:spPr>
          <a:xfrm>
            <a:off x="6291153" y="5004372"/>
            <a:ext cx="236824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15F7D-440A-6F2A-D17F-AE7F98DE419C}"/>
              </a:ext>
            </a:extLst>
          </p:cNvPr>
          <p:cNvSpPr txBox="1"/>
          <p:nvPr/>
        </p:nvSpPr>
        <p:spPr>
          <a:xfrm>
            <a:off x="4028180" y="5004372"/>
            <a:ext cx="236824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6294C-DED2-DBEC-A493-9491ADDDEB53}"/>
              </a:ext>
            </a:extLst>
          </p:cNvPr>
          <p:cNvSpPr txBox="1"/>
          <p:nvPr/>
        </p:nvSpPr>
        <p:spPr>
          <a:xfrm>
            <a:off x="317964" y="5004372"/>
            <a:ext cx="236824" cy="230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2"/>
                </a:solidFill>
              </a:rPr>
              <a:t>3</a:t>
            </a:r>
          </a:p>
        </p:txBody>
      </p:sp>
      <p:pic>
        <p:nvPicPr>
          <p:cNvPr id="16" name="Picture 15" descr="A picture containing person, outdoor, clothing, smile&#10;&#10;Description automatically generated">
            <a:extLst>
              <a:ext uri="{FF2B5EF4-FFF2-40B4-BE49-F238E27FC236}">
                <a16:creationId xmlns:a16="http://schemas.microsoft.com/office/drawing/2014/main" id="{5C1F18DC-9CFF-F0A9-BD9E-75E4D5BD92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81"/>
          <a:stretch/>
        </p:blipFill>
        <p:spPr>
          <a:xfrm rot="5400000">
            <a:off x="373209" y="1419295"/>
            <a:ext cx="1674305" cy="1723255"/>
          </a:xfrm>
          <a:prstGeom prst="ellipse">
            <a:avLst/>
          </a:prstGeom>
          <a:ln w="15875">
            <a:solidFill>
              <a:schemeClr val="accent2">
                <a:alpha val="64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EFA544-B0F8-F60D-71F2-FD0F858730C6}"/>
              </a:ext>
            </a:extLst>
          </p:cNvPr>
          <p:cNvSpPr txBox="1"/>
          <p:nvPr/>
        </p:nvSpPr>
        <p:spPr>
          <a:xfrm>
            <a:off x="428244" y="3151228"/>
            <a:ext cx="1600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accent2"/>
                </a:solidFill>
              </a:rPr>
              <a:t>Sergio López Baños</a:t>
            </a:r>
            <a:endParaRPr lang="es-ES" sz="12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11EC8-529A-DC75-2EF9-FB0F27596A94}"/>
              </a:ext>
            </a:extLst>
          </p:cNvPr>
          <p:cNvSpPr txBox="1"/>
          <p:nvPr/>
        </p:nvSpPr>
        <p:spPr>
          <a:xfrm>
            <a:off x="2461095" y="3148043"/>
            <a:ext cx="1983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accent2"/>
                </a:solidFill>
              </a:rPr>
              <a:t>Dr. Álvaro Díaz Fernández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4B6C1F-0C7C-190C-F4A2-5E6631EC3459}"/>
              </a:ext>
            </a:extLst>
          </p:cNvPr>
          <p:cNvSpPr txBox="1"/>
          <p:nvPr/>
        </p:nvSpPr>
        <p:spPr>
          <a:xfrm>
            <a:off x="4785549" y="3148043"/>
            <a:ext cx="1950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accent2"/>
                </a:solidFill>
              </a:rPr>
              <a:t>Dr. Oriol Raventós Morera</a:t>
            </a:r>
          </a:p>
        </p:txBody>
      </p:sp>
      <p:pic>
        <p:nvPicPr>
          <p:cNvPr id="21" name="Picture 20" descr="A picture containing human face, person, clothing, portrait&#10;&#10;Description automatically generated">
            <a:extLst>
              <a:ext uri="{FF2B5EF4-FFF2-40B4-BE49-F238E27FC236}">
                <a16:creationId xmlns:a16="http://schemas.microsoft.com/office/drawing/2014/main" id="{DB7EBF6A-7822-030F-0FF3-4E784AF70B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07"/>
          <a:stretch/>
        </p:blipFill>
        <p:spPr>
          <a:xfrm>
            <a:off x="4785549" y="1441455"/>
            <a:ext cx="1723256" cy="1676355"/>
          </a:xfrm>
          <a:prstGeom prst="ellipse">
            <a:avLst/>
          </a:prstGeom>
          <a:ln w="15875">
            <a:solidFill>
              <a:schemeClr val="accent2">
                <a:alpha val="64000"/>
              </a:schemeClr>
            </a:solidFill>
          </a:ln>
        </p:spPr>
      </p:pic>
      <p:pic>
        <p:nvPicPr>
          <p:cNvPr id="22" name="Content Placeholder 10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60C828E9-B9AA-05A4-2F1C-8D4AB1E63C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81" r="4356"/>
          <a:stretch/>
        </p:blipFill>
        <p:spPr>
          <a:xfrm>
            <a:off x="2574964" y="1436000"/>
            <a:ext cx="1723256" cy="1687264"/>
          </a:xfrm>
          <a:prstGeom prst="ellipse">
            <a:avLst/>
          </a:prstGeom>
          <a:ln w="15875">
            <a:solidFill>
              <a:schemeClr val="accent2">
                <a:alpha val="64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AE806B-E142-81D0-2BC7-E39CD95F0607}"/>
              </a:ext>
            </a:extLst>
          </p:cNvPr>
          <p:cNvSpPr txBox="1"/>
          <p:nvPr/>
        </p:nvSpPr>
        <p:spPr>
          <a:xfrm>
            <a:off x="6914801" y="4151758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accent2"/>
                </a:solidFill>
              </a:rPr>
              <a:t>Source: </a:t>
            </a:r>
            <a:r>
              <a:rPr lang="en-GB" sz="800" dirty="0" err="1">
                <a:solidFill>
                  <a:schemeClr val="accent2"/>
                </a:solidFill>
              </a:rPr>
              <a:t>Mckinsey</a:t>
            </a:r>
            <a:r>
              <a:rPr lang="en-GB" sz="800" dirty="0">
                <a:solidFill>
                  <a:schemeClr val="accent2"/>
                </a:solidFill>
              </a:rPr>
              <a:t> Quantum Technology</a:t>
            </a:r>
          </a:p>
          <a:p>
            <a:pPr algn="ctr"/>
            <a:r>
              <a:rPr lang="en-GB" sz="800" dirty="0">
                <a:solidFill>
                  <a:schemeClr val="accent2"/>
                </a:solidFill>
              </a:rPr>
              <a:t> Monitor April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24B17-04EA-C1A7-194A-6699EF3CD8D6}"/>
              </a:ext>
            </a:extLst>
          </p:cNvPr>
          <p:cNvSpPr txBox="1"/>
          <p:nvPr/>
        </p:nvSpPr>
        <p:spPr>
          <a:xfrm>
            <a:off x="2778927" y="3368621"/>
            <a:ext cx="1378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Academic Supervisor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47716-5E9B-F2B4-EE24-5879330C7991}"/>
              </a:ext>
            </a:extLst>
          </p:cNvPr>
          <p:cNvSpPr txBox="1"/>
          <p:nvPr/>
        </p:nvSpPr>
        <p:spPr>
          <a:xfrm>
            <a:off x="5071388" y="3372611"/>
            <a:ext cx="1378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Industry Supervisor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F0F6A-C7BD-E0B6-9D79-EDC7C1BF2A54}"/>
              </a:ext>
            </a:extLst>
          </p:cNvPr>
          <p:cNvSpPr txBox="1"/>
          <p:nvPr/>
        </p:nvSpPr>
        <p:spPr>
          <a:xfrm>
            <a:off x="775164" y="3368621"/>
            <a:ext cx="930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2"/>
                </a:solidFill>
              </a:rPr>
              <a:t>MSc Student</a:t>
            </a:r>
          </a:p>
        </p:txBody>
      </p:sp>
    </p:spTree>
    <p:extLst>
      <p:ext uri="{BB962C8B-B14F-4D97-AF65-F5344CB8AC3E}">
        <p14:creationId xmlns:p14="http://schemas.microsoft.com/office/powerpoint/2010/main" val="154569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8757D-D008-0E97-3A93-DA6AF84C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257" y="1006485"/>
            <a:ext cx="5475659" cy="234671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F4F683B-2B86-4B63-4CE3-65974361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97" y="138122"/>
            <a:ext cx="5580632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TEP: | Small Network&gt;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F63772-8165-E490-F83F-3C9929C4C14E}"/>
              </a:ext>
            </a:extLst>
          </p:cNvPr>
          <p:cNvSpPr txBox="1"/>
          <p:nvPr/>
        </p:nvSpPr>
        <p:spPr>
          <a:xfrm>
            <a:off x="1894114" y="5288237"/>
            <a:ext cx="2307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Resolution of Small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89B2B-BF0E-9BD4-3F42-9129AE23A2CE}"/>
              </a:ext>
            </a:extLst>
          </p:cNvPr>
          <p:cNvSpPr txBox="1"/>
          <p:nvPr/>
        </p:nvSpPr>
        <p:spPr>
          <a:xfrm>
            <a:off x="1837390" y="3399684"/>
            <a:ext cx="256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b="1" dirty="0">
                <a:solidFill>
                  <a:schemeClr val="accent1"/>
                </a:solidFill>
              </a:rPr>
              <a:t>Brownfield model:</a:t>
            </a:r>
            <a:r>
              <a:rPr lang="en-ES" sz="1200" b="1" dirty="0"/>
              <a:t> </a:t>
            </a:r>
            <a:r>
              <a:rPr lang="en-GB" sz="1200" dirty="0"/>
              <a:t>Network considering current transmission lines (solid lines) and candidate lines (dashed lines). </a:t>
            </a:r>
          </a:p>
          <a:p>
            <a:endParaRPr lang="en-E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A24E-948B-6160-610E-0DE89B01BCF9}"/>
              </a:ext>
            </a:extLst>
          </p:cNvPr>
          <p:cNvSpPr txBox="1"/>
          <p:nvPr/>
        </p:nvSpPr>
        <p:spPr>
          <a:xfrm>
            <a:off x="4800110" y="3399332"/>
            <a:ext cx="256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b="1" dirty="0">
                <a:solidFill>
                  <a:schemeClr val="accent1"/>
                </a:solidFill>
              </a:rPr>
              <a:t>Greenfield model:</a:t>
            </a:r>
            <a:r>
              <a:rPr lang="en-ES" sz="1200" b="1" dirty="0"/>
              <a:t> </a:t>
            </a:r>
            <a:r>
              <a:rPr lang="en-GB" sz="1200" dirty="0">
                <a:effectLst/>
              </a:rPr>
              <a:t>Network considering just candidate lines </a:t>
            </a:r>
          </a:p>
          <a:p>
            <a:r>
              <a:rPr lang="en-GB" sz="1200" dirty="0"/>
              <a:t>(dashed lines). </a:t>
            </a:r>
          </a:p>
          <a:p>
            <a:endParaRPr lang="en-ES" sz="1200" dirty="0"/>
          </a:p>
        </p:txBody>
      </p:sp>
    </p:spTree>
    <p:extLst>
      <p:ext uri="{BB962C8B-B14F-4D97-AF65-F5344CB8AC3E}">
        <p14:creationId xmlns:p14="http://schemas.microsoft.com/office/powerpoint/2010/main" val="293353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4F683B-2B86-4B63-4CE3-65974361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97" y="138122"/>
            <a:ext cx="5580632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TEP: | Small Network&gt;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DF70BD-4F72-6D59-AA1E-5A9529AA1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2097" y="403498"/>
            <a:ext cx="2942121" cy="267943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D3EA5-6D33-935C-40BB-6B448177E6C1}"/>
              </a:ext>
            </a:extLst>
          </p:cNvPr>
          <p:cNvSpPr txBox="1"/>
          <p:nvPr/>
        </p:nvSpPr>
        <p:spPr>
          <a:xfrm>
            <a:off x="1894114" y="5288237"/>
            <a:ext cx="2307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Resolution of Small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9AEFA-E960-AEB0-58FC-854BE5C85F35}"/>
              </a:ext>
            </a:extLst>
          </p:cNvPr>
          <p:cNvSpPr txBox="1"/>
          <p:nvPr/>
        </p:nvSpPr>
        <p:spPr>
          <a:xfrm>
            <a:off x="450222" y="1178062"/>
            <a:ext cx="3751831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Single demand at node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One time snapshot.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Maximum capacity per generator 10 units of energy.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07CB8-155B-FBFE-532A-4E7903509011}"/>
              </a:ext>
            </a:extLst>
          </p:cNvPr>
          <p:cNvSpPr txBox="1"/>
          <p:nvPr/>
        </p:nvSpPr>
        <p:spPr>
          <a:xfrm>
            <a:off x="450222" y="3209389"/>
            <a:ext cx="3207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>
                <a:solidFill>
                  <a:schemeClr val="accent1"/>
                </a:solidFill>
              </a:rPr>
              <a:t>The demand cannot be fulfilled by its own generator and it requires to build at least one transmission line.</a:t>
            </a:r>
          </a:p>
        </p:txBody>
      </p:sp>
      <p:pic>
        <p:nvPicPr>
          <p:cNvPr id="6" name="Picture 5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9840D9AB-EEB6-27C0-E3BE-108CD13C8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59" y="3082930"/>
            <a:ext cx="4688916" cy="1126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81B1B6-1850-C680-D2A1-F95CC207F62C}"/>
              </a:ext>
            </a:extLst>
          </p:cNvPr>
          <p:cNvSpPr txBox="1"/>
          <p:nvPr/>
        </p:nvSpPr>
        <p:spPr>
          <a:xfrm>
            <a:off x="4287559" y="4209060"/>
            <a:ext cx="4856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>
                <a:solidFill>
                  <a:schemeClr val="accent1"/>
                </a:solidFill>
              </a:rPr>
              <a:t>Table 4.2: </a:t>
            </a:r>
            <a:r>
              <a:rPr lang="en-GB" sz="1200" dirty="0"/>
              <a:t>Investment cost, operational cost, demand, maximum capacity per generator and maximum power flow per candidate line for a three node network. 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71972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4F683B-2B86-4B63-4CE3-65974361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97" y="138122"/>
            <a:ext cx="5580632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TEP: | Small Network&gt;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BA0E2-3C8E-16C7-6B5F-F0A3DD45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39" y="693260"/>
            <a:ext cx="2615682" cy="2382139"/>
          </a:xfrm>
          <a:prstGeom prst="rect">
            <a:avLst/>
          </a:prstGeom>
        </p:spPr>
      </p:pic>
      <p:pic>
        <p:nvPicPr>
          <p:cNvPr id="6" name="Picture 5" descr="A picture containing text, font, number, screenshot&#10;&#10;Description automatically generated">
            <a:extLst>
              <a:ext uri="{FF2B5EF4-FFF2-40B4-BE49-F238E27FC236}">
                <a16:creationId xmlns:a16="http://schemas.microsoft.com/office/drawing/2014/main" id="{F6E64EDD-731F-BEC2-D1B6-12F33E09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97" y="920294"/>
            <a:ext cx="5662979" cy="13762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8E725B-E290-DE66-1390-0129A35E1E96}"/>
              </a:ext>
            </a:extLst>
          </p:cNvPr>
          <p:cNvSpPr txBox="1"/>
          <p:nvPr/>
        </p:nvSpPr>
        <p:spPr>
          <a:xfrm>
            <a:off x="179410" y="667545"/>
            <a:ext cx="7926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Results:</a:t>
            </a:r>
            <a:endParaRPr lang="en-GB" sz="1200" dirty="0">
              <a:solidFill>
                <a:schemeClr val="accent1"/>
              </a:solidFill>
              <a:effectLst/>
            </a:endParaRPr>
          </a:p>
          <a:p>
            <a:endParaRPr lang="en-GB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BB8078C8-9F6D-5A30-FD61-6765BDB9A6FD}"/>
              </a:ext>
            </a:extLst>
          </p:cNvPr>
          <p:cNvSpPr/>
          <p:nvPr/>
        </p:nvSpPr>
        <p:spPr>
          <a:xfrm>
            <a:off x="3311334" y="926514"/>
            <a:ext cx="1461796" cy="1376296"/>
          </a:xfrm>
          <a:prstGeom prst="frame">
            <a:avLst>
              <a:gd name="adj1" fmla="val 1201"/>
            </a:avLst>
          </a:prstGeom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B0294-9361-921F-C44B-630231CDE014}"/>
              </a:ext>
            </a:extLst>
          </p:cNvPr>
          <p:cNvSpPr txBox="1"/>
          <p:nvPr/>
        </p:nvSpPr>
        <p:spPr>
          <a:xfrm>
            <a:off x="3262850" y="2278756"/>
            <a:ext cx="170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1"/>
                </a:solidFill>
              </a:rPr>
              <a:t>Indicates that the constraints are fulfilled.</a:t>
            </a:r>
            <a:endParaRPr lang="en-GB" sz="900" dirty="0">
              <a:solidFill>
                <a:schemeClr val="accent1"/>
              </a:solidFill>
              <a:effectLst/>
            </a:endParaRPr>
          </a:p>
          <a:p>
            <a:endParaRPr lang="en-GB" dirty="0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89159B9-93A9-2FDC-1271-A937BF73C619}"/>
              </a:ext>
            </a:extLst>
          </p:cNvPr>
          <p:cNvSpPr/>
          <p:nvPr/>
        </p:nvSpPr>
        <p:spPr>
          <a:xfrm>
            <a:off x="271195" y="1159832"/>
            <a:ext cx="5662978" cy="251045"/>
          </a:xfrm>
          <a:prstGeom prst="frame">
            <a:avLst>
              <a:gd name="adj1" fmla="val 12655"/>
            </a:avLst>
          </a:prstGeom>
          <a:solidFill>
            <a:schemeClr val="accent6"/>
          </a:solidFill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C4932-8BD1-51F2-BBAE-E6476B481365}"/>
              </a:ext>
            </a:extLst>
          </p:cNvPr>
          <p:cNvSpPr txBox="1"/>
          <p:nvPr/>
        </p:nvSpPr>
        <p:spPr>
          <a:xfrm>
            <a:off x="179410" y="2735095"/>
            <a:ext cx="3689010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/>
              <a:t>The solution that minimizes the objective cost – which is the sum of investment cost and operational cost – decides to build the transmission line connecting node 3 and 2 (the most expensive one) and use the generator 3 to produce most of the required energy (the cheapest operational cost)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6513EF8-213A-30F5-46CF-934A2DCD218B}"/>
              </a:ext>
            </a:extLst>
          </p:cNvPr>
          <p:cNvCxnSpPr>
            <a:cxnSpLocks/>
            <a:stCxn id="15" idx="1"/>
            <a:endCxn id="21" idx="1"/>
          </p:cNvCxnSpPr>
          <p:nvPr/>
        </p:nvCxnSpPr>
        <p:spPr>
          <a:xfrm rot="10800000" flipV="1">
            <a:off x="179411" y="1285354"/>
            <a:ext cx="91785" cy="2249959"/>
          </a:xfrm>
          <a:prstGeom prst="bentConnector3">
            <a:avLst>
              <a:gd name="adj1" fmla="val 34906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B8A8F4-99C5-CCD9-6F4D-BA7E58A89F0C}"/>
              </a:ext>
            </a:extLst>
          </p:cNvPr>
          <p:cNvSpPr txBox="1"/>
          <p:nvPr/>
        </p:nvSpPr>
        <p:spPr>
          <a:xfrm>
            <a:off x="1894114" y="5288237"/>
            <a:ext cx="2307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Resolution of Small Network</a:t>
            </a:r>
          </a:p>
        </p:txBody>
      </p:sp>
      <p:pic>
        <p:nvPicPr>
          <p:cNvPr id="2" name="Picture 1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2AFC97C4-6A22-A6DD-6820-BA1891827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84" y="3130070"/>
            <a:ext cx="4688916" cy="1126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929D64-84BF-14AF-7ED0-83868A6A28C0}"/>
              </a:ext>
            </a:extLst>
          </p:cNvPr>
          <p:cNvSpPr txBox="1"/>
          <p:nvPr/>
        </p:nvSpPr>
        <p:spPr>
          <a:xfrm>
            <a:off x="4287559" y="4243960"/>
            <a:ext cx="4856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>
                <a:solidFill>
                  <a:schemeClr val="accent1"/>
                </a:solidFill>
              </a:rPr>
              <a:t>Table 4.2: </a:t>
            </a:r>
            <a:r>
              <a:rPr lang="en-GB" sz="1200" dirty="0"/>
              <a:t>Investment cost, operational cost, demand, maximum capacity per generator and maximum power flow per candidate line for a three node network. 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8280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4F683B-2B86-4B63-4CE3-65974361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97" y="138122"/>
            <a:ext cx="5580632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TEP: | Hybrid Solver&gt;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D3EA5-6D33-935C-40BB-6B448177E6C1}"/>
              </a:ext>
            </a:extLst>
          </p:cNvPr>
          <p:cNvSpPr txBox="1"/>
          <p:nvPr/>
        </p:nvSpPr>
        <p:spPr>
          <a:xfrm>
            <a:off x="1894114" y="5288237"/>
            <a:ext cx="2307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Hybrid Solver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348B06-40ED-0B06-3BB3-1821DA72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37" y="2205165"/>
            <a:ext cx="1972746" cy="17966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8AA2FF-9E3E-01FF-B2C6-FD13D78FA33F}"/>
              </a:ext>
            </a:extLst>
          </p:cNvPr>
          <p:cNvSpPr txBox="1"/>
          <p:nvPr/>
        </p:nvSpPr>
        <p:spPr>
          <a:xfrm>
            <a:off x="282697" y="668875"/>
            <a:ext cx="281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solidFill>
                  <a:schemeClr val="accent1"/>
                </a:solidFill>
              </a:rPr>
              <a:t>LeapHybridCQMSampler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8EF874-CEF1-22E8-F0D2-7B0C10BBE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6" y="4035587"/>
            <a:ext cx="7772400" cy="8929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D30829-4C8D-A11B-B24B-D27266C02A9E}"/>
              </a:ext>
            </a:extLst>
          </p:cNvPr>
          <p:cNvSpPr txBox="1"/>
          <p:nvPr/>
        </p:nvSpPr>
        <p:spPr>
          <a:xfrm>
            <a:off x="282697" y="938779"/>
            <a:ext cx="31236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ES" sz="1200" b="1" dirty="0">
                <a:solidFill>
                  <a:schemeClr val="accent1"/>
                </a:solidFill>
              </a:rPr>
              <a:t>Main features: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ES" sz="1200" dirty="0"/>
              <a:t>20 min of free trial.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ES" sz="1200" dirty="0"/>
              <a:t>Solve MILP problems.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ES" sz="1200" dirty="0"/>
              <a:t>Cannot know how much quantum solver was involved in the resolution.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096DD4-9478-2E03-7CB2-F5E059ED8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7" y="2199444"/>
            <a:ext cx="1972747" cy="17966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E708DF-4131-E045-73F0-1A16DFBAD5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5" t="11472" r="8062" b="3185"/>
          <a:stretch/>
        </p:blipFill>
        <p:spPr>
          <a:xfrm>
            <a:off x="4998686" y="388314"/>
            <a:ext cx="3714298" cy="36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4A938F-35C0-5A29-472B-DF877C88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39" y="283449"/>
            <a:ext cx="5471045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Quantum-Classical Iterative Method  | Benders’ decomposition algorithm &gt;</a:t>
            </a:r>
          </a:p>
        </p:txBody>
      </p:sp>
      <p:pic>
        <p:nvPicPr>
          <p:cNvPr id="12" name="Content Placeholder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DD2BCD8-D507-BCBA-C7BF-80EBF87C3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70" t="11146" r="4526" b="42673"/>
          <a:stretch/>
        </p:blipFill>
        <p:spPr>
          <a:xfrm>
            <a:off x="907419" y="1670874"/>
            <a:ext cx="7029250" cy="2373251"/>
          </a:xfrm>
        </p:spPr>
      </p:pic>
    </p:spTree>
    <p:extLst>
      <p:ext uri="{BB962C8B-B14F-4D97-AF65-F5344CB8AC3E}">
        <p14:creationId xmlns:p14="http://schemas.microsoft.com/office/powerpoint/2010/main" val="3529501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4A938F-35C0-5A29-472B-DF877C88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39" y="283449"/>
            <a:ext cx="5471045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Quantum-Classical Iterative Method  | Benders’ decomposition algorithm &gt;</a:t>
            </a:r>
          </a:p>
        </p:txBody>
      </p:sp>
      <p:pic>
        <p:nvPicPr>
          <p:cNvPr id="12" name="Content Placeholder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DD2BCD8-D507-BCBA-C7BF-80EBF87C3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70" t="58957" r="4526" b="1297"/>
          <a:stretch/>
        </p:blipFill>
        <p:spPr>
          <a:xfrm>
            <a:off x="907419" y="1670874"/>
            <a:ext cx="7029250" cy="2042567"/>
          </a:xfrm>
        </p:spPr>
      </p:pic>
    </p:spTree>
    <p:extLst>
      <p:ext uri="{BB962C8B-B14F-4D97-AF65-F5344CB8AC3E}">
        <p14:creationId xmlns:p14="http://schemas.microsoft.com/office/powerpoint/2010/main" val="367586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4A938F-35C0-5A29-472B-DF877C88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39" y="283449"/>
            <a:ext cx="5471045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Quantum-Classical Iterative Method  | Benders’ decomposition algorithm &gt;</a:t>
            </a:r>
          </a:p>
        </p:txBody>
      </p:sp>
      <p:pic>
        <p:nvPicPr>
          <p:cNvPr id="5" name="Picture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450DE7C7-CD4B-1279-F4D1-CF5EE4F35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6" t="1049" r="4331" b="25203"/>
          <a:stretch/>
        </p:blipFill>
        <p:spPr>
          <a:xfrm>
            <a:off x="1361129" y="1053130"/>
            <a:ext cx="6140088" cy="3608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A2D051-9E9D-10B7-BCE8-D4FC728A7895}"/>
              </a:ext>
            </a:extLst>
          </p:cNvPr>
          <p:cNvSpPr txBox="1"/>
          <p:nvPr/>
        </p:nvSpPr>
        <p:spPr>
          <a:xfrm>
            <a:off x="3280671" y="2254589"/>
            <a:ext cx="2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(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023BC-9C86-1EAD-126A-6ACD8E99881F}"/>
              </a:ext>
            </a:extLst>
          </p:cNvPr>
          <p:cNvSpPr txBox="1"/>
          <p:nvPr/>
        </p:nvSpPr>
        <p:spPr>
          <a:xfrm>
            <a:off x="5039671" y="2254589"/>
            <a:ext cx="39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2887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4A938F-35C0-5A29-472B-DF877C88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39" y="283449"/>
            <a:ext cx="5471045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Quantum-Classical Iterative Method  | Benders’ decomposition algorithm &gt;</a:t>
            </a:r>
          </a:p>
        </p:txBody>
      </p:sp>
      <p:pic>
        <p:nvPicPr>
          <p:cNvPr id="5" name="Picture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450DE7C7-CD4B-1279-F4D1-CF5EE4F35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" t="76811" r="4429" b="3932"/>
          <a:stretch/>
        </p:blipFill>
        <p:spPr>
          <a:xfrm>
            <a:off x="1012411" y="2271778"/>
            <a:ext cx="7119177" cy="10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92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9C4-C37D-735F-CAF8-B46E4342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61" y="279439"/>
            <a:ext cx="5436460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Quantum-Classical Iterative Method  | Benders’ decomposition algorithm &gt;</a:t>
            </a:r>
            <a:endParaRPr lang="en-GB" u="sng" dirty="0">
              <a:solidFill>
                <a:schemeClr val="bg2"/>
              </a:solidFill>
            </a:endParaRPr>
          </a:p>
        </p:txBody>
      </p:sp>
      <p:pic>
        <p:nvPicPr>
          <p:cNvPr id="5" name="Content Placeholder 4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A5E2796A-B8B2-B2B0-2147-B479AA992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69" y="1207195"/>
            <a:ext cx="4487131" cy="3098037"/>
          </a:xfrm>
        </p:spPr>
      </p:pic>
      <p:pic>
        <p:nvPicPr>
          <p:cNvPr id="7" name="Picture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E7D4B445-B1C0-570D-5EEC-9138FF15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57071"/>
            <a:ext cx="4487131" cy="3265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AE5CFE-445F-D94A-8952-64BBC505F59E}"/>
              </a:ext>
            </a:extLst>
          </p:cNvPr>
          <p:cNvSpPr txBox="1"/>
          <p:nvPr/>
        </p:nvSpPr>
        <p:spPr>
          <a:xfrm>
            <a:off x="1758999" y="5264978"/>
            <a:ext cx="2966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Benders’ decomposition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283D2-6B01-6B92-FE8D-CF0662708256}"/>
              </a:ext>
            </a:extLst>
          </p:cNvPr>
          <p:cNvSpPr txBox="1"/>
          <p:nvPr/>
        </p:nvSpPr>
        <p:spPr>
          <a:xfrm>
            <a:off x="6023871" y="2059144"/>
            <a:ext cx="34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2FB41-F6AB-ACE1-DFDC-07779A73C035}"/>
              </a:ext>
            </a:extLst>
          </p:cNvPr>
          <p:cNvSpPr txBox="1"/>
          <p:nvPr/>
        </p:nvSpPr>
        <p:spPr>
          <a:xfrm>
            <a:off x="7188449" y="2059144"/>
            <a:ext cx="34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0294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4A938F-35C0-5A29-472B-DF877C88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39" y="283449"/>
            <a:ext cx="5471045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| Conclusions and Future Work&gt;</a:t>
            </a:r>
          </a:p>
        </p:txBody>
      </p:sp>
      <p:pic>
        <p:nvPicPr>
          <p:cNvPr id="5" name="Content Placeholder 4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69FE60B9-582A-A3FF-D15C-ED3B8C2C6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8052" y="797097"/>
            <a:ext cx="4675320" cy="41208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926C1E-50DB-09B7-B4D6-AF430A4E16AA}"/>
              </a:ext>
            </a:extLst>
          </p:cNvPr>
          <p:cNvSpPr txBox="1"/>
          <p:nvPr/>
        </p:nvSpPr>
        <p:spPr>
          <a:xfrm>
            <a:off x="573696" y="1023480"/>
            <a:ext cx="323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</a:rPr>
              <a:t>PyPSA</a:t>
            </a:r>
            <a:r>
              <a:rPr lang="en-GB" sz="1200" b="1" dirty="0">
                <a:solidFill>
                  <a:schemeClr val="accent1"/>
                </a:solidFill>
                <a:effectLst/>
              </a:rPr>
              <a:t>: </a:t>
            </a:r>
            <a:r>
              <a:rPr lang="en-GB" sz="1200" dirty="0">
                <a:effectLst/>
              </a:rPr>
              <a:t>this python package will read the raw data and produce the linear model files .</a:t>
            </a:r>
            <a:r>
              <a:rPr lang="en-GB" sz="1200" dirty="0" err="1">
                <a:effectLst/>
              </a:rPr>
              <a:t>lp</a:t>
            </a:r>
            <a:r>
              <a:rPr lang="en-GB" sz="1200" dirty="0">
                <a:effectLst/>
              </a:rPr>
              <a:t> 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532F9-EE89-7E71-F92A-6F6F0642352D}"/>
              </a:ext>
            </a:extLst>
          </p:cNvPr>
          <p:cNvSpPr txBox="1"/>
          <p:nvPr/>
        </p:nvSpPr>
        <p:spPr>
          <a:xfrm>
            <a:off x="573695" y="1656237"/>
            <a:ext cx="32399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QUARK</a:t>
            </a:r>
            <a:r>
              <a:rPr lang="en-GB" sz="1200" b="1" dirty="0">
                <a:solidFill>
                  <a:schemeClr val="accent1"/>
                </a:solidFill>
                <a:effectLst/>
              </a:rPr>
              <a:t>: </a:t>
            </a:r>
            <a:r>
              <a:rPr lang="en-GB" sz="1200" dirty="0">
                <a:effectLst/>
              </a:rPr>
              <a:t>this python package will reformulate the problem </a:t>
            </a:r>
            <a:r>
              <a:rPr lang="en-GB" sz="1200" dirty="0"/>
              <a:t>so that it can be sent to different quantum machines (hardware agnostic).</a:t>
            </a:r>
            <a:endParaRPr lang="en-GB" sz="1200" dirty="0">
              <a:effectLst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D73C6-2555-696E-F2B9-E26389301F96}"/>
              </a:ext>
            </a:extLst>
          </p:cNvPr>
          <p:cNvSpPr txBox="1"/>
          <p:nvPr/>
        </p:nvSpPr>
        <p:spPr>
          <a:xfrm>
            <a:off x="573695" y="2473660"/>
            <a:ext cx="32399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Benchmarking</a:t>
            </a:r>
            <a:r>
              <a:rPr lang="en-GB" sz="1200" b="1" dirty="0">
                <a:solidFill>
                  <a:schemeClr val="accent1"/>
                </a:solidFill>
                <a:effectLst/>
              </a:rPr>
              <a:t>: </a:t>
            </a:r>
            <a:r>
              <a:rPr lang="en-GB" sz="1200" dirty="0"/>
              <a:t>o</a:t>
            </a:r>
            <a:r>
              <a:rPr lang="en-GB" sz="1200" dirty="0">
                <a:effectLst/>
              </a:rPr>
              <a:t>nce we have the interface to load the data and formulate the problem we can send it to different quantum machines and compare our hybrid quantum-classical method with those provide by companies such as D-Wave.</a:t>
            </a:r>
          </a:p>
          <a:p>
            <a:endParaRPr lang="en-GB" sz="1200" dirty="0"/>
          </a:p>
          <a:p>
            <a:r>
              <a:rPr lang="en-GB" sz="1200" dirty="0">
                <a:effectLst/>
              </a:rPr>
              <a:t>We expect that an specific hybrid quantum-classical model should work better than a general hybrid method. Furthermor</a:t>
            </a:r>
            <a:r>
              <a:rPr lang="en-GB" sz="1200" dirty="0"/>
              <a:t>e, we will know exactly the amount of quantum solver employed.</a:t>
            </a:r>
            <a:endParaRPr lang="en-GB" sz="1200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2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53C9-DA78-C080-A682-EF2D08B887B7}"/>
              </a:ext>
            </a:extLst>
          </p:cNvPr>
          <p:cNvSpPr txBox="1">
            <a:spLocks/>
          </p:cNvSpPr>
          <p:nvPr/>
        </p:nvSpPr>
        <p:spPr>
          <a:xfrm>
            <a:off x="341926" y="360193"/>
            <a:ext cx="6435319" cy="530753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u="sng" dirty="0">
                <a:solidFill>
                  <a:schemeClr val="accent2"/>
                </a:solidFill>
              </a:rPr>
              <a:t>| Contents&gt;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DAA44-B498-3C4B-217E-8E05467B814E}"/>
              </a:ext>
            </a:extLst>
          </p:cNvPr>
          <p:cNvSpPr txBox="1"/>
          <p:nvPr/>
        </p:nvSpPr>
        <p:spPr>
          <a:xfrm>
            <a:off x="433366" y="1293224"/>
            <a:ext cx="7432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Statement of the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Heuristic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Simulated Annealing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Quantum Annealing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Resolution of Small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Hybrid Solver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Benders’ Decomposition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Conclusions and 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635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poster&#10;&#10;Description automatically generated">
            <a:extLst>
              <a:ext uri="{FF2B5EF4-FFF2-40B4-BE49-F238E27FC236}">
                <a16:creationId xmlns:a16="http://schemas.microsoft.com/office/drawing/2014/main" id="{96803987-C4FC-77C4-D4B2-52E030200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0" r="15752"/>
          <a:stretch/>
        </p:blipFill>
        <p:spPr>
          <a:xfrm rot="5400000">
            <a:off x="-103686" y="103689"/>
            <a:ext cx="4493625" cy="4286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670E09-36E4-DDE3-8D1F-7BDC157D4042}"/>
              </a:ext>
            </a:extLst>
          </p:cNvPr>
          <p:cNvSpPr txBox="1"/>
          <p:nvPr/>
        </p:nvSpPr>
        <p:spPr>
          <a:xfrm>
            <a:off x="5319104" y="1785869"/>
            <a:ext cx="3239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Thank you for your time</a:t>
            </a:r>
            <a:endParaRPr lang="en-GB" sz="3600" dirty="0">
              <a:solidFill>
                <a:schemeClr val="accent2"/>
              </a:solidFill>
              <a:effectLst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05FE1-7B7B-0743-A390-3E21990AA72C}"/>
              </a:ext>
            </a:extLst>
          </p:cNvPr>
          <p:cNvSpPr txBox="1"/>
          <p:nvPr/>
        </p:nvSpPr>
        <p:spPr>
          <a:xfrm>
            <a:off x="128795" y="4607003"/>
            <a:ext cx="440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</a:rPr>
              <a:t>QUANTUMatter2023 Conference</a:t>
            </a:r>
            <a:r>
              <a:rPr lang="en-GB" sz="1600" dirty="0">
                <a:solidFill>
                  <a:schemeClr val="accent2"/>
                </a:solidFill>
              </a:rPr>
              <a:t>: Poster presentation titled “Transmission Expansion Planning by Quantum Annealing”.</a:t>
            </a:r>
            <a:endParaRPr lang="en-GB" sz="1600" dirty="0">
              <a:solidFill>
                <a:schemeClr val="accent2"/>
              </a:solidFill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07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F250-3A85-4BF6-278E-93754D4A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2F53-BF7E-B587-8CC4-09F73F533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9D364-04E7-84B8-AE48-03D1E6E34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36"/>
          <a:stretch/>
        </p:blipFill>
        <p:spPr>
          <a:xfrm>
            <a:off x="15930" y="1"/>
            <a:ext cx="9128070" cy="5002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F12C8-C052-4C76-150F-885AA3F6595B}"/>
              </a:ext>
            </a:extLst>
          </p:cNvPr>
          <p:cNvSpPr txBox="1"/>
          <p:nvPr/>
        </p:nvSpPr>
        <p:spPr>
          <a:xfrm>
            <a:off x="457200" y="1164223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accent1"/>
                </a:solidFill>
              </a:rPr>
              <a:t>Source: </a:t>
            </a:r>
            <a:r>
              <a:rPr lang="en-GB" sz="800" dirty="0" err="1">
                <a:solidFill>
                  <a:schemeClr val="accent1"/>
                </a:solidFill>
              </a:rPr>
              <a:t>Mckinsey</a:t>
            </a:r>
            <a:r>
              <a:rPr lang="en-GB" sz="800" dirty="0">
                <a:solidFill>
                  <a:schemeClr val="accent1"/>
                </a:solidFill>
              </a:rPr>
              <a:t> Quantum Technology</a:t>
            </a:r>
          </a:p>
          <a:p>
            <a:pPr algn="ctr"/>
            <a:r>
              <a:rPr lang="en-GB" sz="800" dirty="0">
                <a:solidFill>
                  <a:schemeClr val="accent1"/>
                </a:solidFill>
              </a:rPr>
              <a:t> Monitor April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43539-A610-1CE8-EC05-873A75F0C492}"/>
              </a:ext>
            </a:extLst>
          </p:cNvPr>
          <p:cNvSpPr txBox="1"/>
          <p:nvPr/>
        </p:nvSpPr>
        <p:spPr>
          <a:xfrm>
            <a:off x="3096682" y="5269257"/>
            <a:ext cx="2966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66561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F250-3A85-4BF6-278E-93754D4A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2F53-BF7E-B587-8CC4-09F73F533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9D364-04E7-84B8-AE48-03D1E6E34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36"/>
          <a:stretch/>
        </p:blipFill>
        <p:spPr>
          <a:xfrm>
            <a:off x="15930" y="1"/>
            <a:ext cx="9128070" cy="5002306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C7D0505-7A05-949B-BF3C-A4E29D6763E0}"/>
              </a:ext>
            </a:extLst>
          </p:cNvPr>
          <p:cNvSpPr/>
          <p:nvPr/>
        </p:nvSpPr>
        <p:spPr>
          <a:xfrm>
            <a:off x="1478603" y="2451371"/>
            <a:ext cx="2393004" cy="23346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49169-0A7A-0581-F9B1-3249851710BB}"/>
              </a:ext>
            </a:extLst>
          </p:cNvPr>
          <p:cNvSpPr txBox="1"/>
          <p:nvPr/>
        </p:nvSpPr>
        <p:spPr>
          <a:xfrm>
            <a:off x="457200" y="1164223"/>
            <a:ext cx="2040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accent1"/>
                </a:solidFill>
              </a:rPr>
              <a:t>Source: </a:t>
            </a:r>
            <a:r>
              <a:rPr lang="en-GB" sz="800" dirty="0" err="1">
                <a:solidFill>
                  <a:schemeClr val="accent1"/>
                </a:solidFill>
              </a:rPr>
              <a:t>Mckinsey</a:t>
            </a:r>
            <a:r>
              <a:rPr lang="en-GB" sz="800" dirty="0">
                <a:solidFill>
                  <a:schemeClr val="accent1"/>
                </a:solidFill>
              </a:rPr>
              <a:t> Quantum Technology</a:t>
            </a:r>
          </a:p>
          <a:p>
            <a:pPr algn="ctr"/>
            <a:r>
              <a:rPr lang="en-GB" sz="800" dirty="0">
                <a:solidFill>
                  <a:schemeClr val="accent1"/>
                </a:solidFill>
              </a:rPr>
              <a:t> Monitor April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5BBEB-9AA1-CBA3-7DAB-8E5AE94A9BAD}"/>
              </a:ext>
            </a:extLst>
          </p:cNvPr>
          <p:cNvSpPr txBox="1"/>
          <p:nvPr/>
        </p:nvSpPr>
        <p:spPr>
          <a:xfrm>
            <a:off x="3096682" y="5269257"/>
            <a:ext cx="2966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87370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p, text, atlas, diagram&#10;&#10;Description automatically generated">
            <a:extLst>
              <a:ext uri="{FF2B5EF4-FFF2-40B4-BE49-F238E27FC236}">
                <a16:creationId xmlns:a16="http://schemas.microsoft.com/office/drawing/2014/main" id="{0D8F636B-2E2F-BB4E-3CC2-64C6C627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50" y="866705"/>
            <a:ext cx="5522999" cy="398159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807202-7E8C-FCF3-0E5B-452C619F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97" y="138122"/>
            <a:ext cx="5580632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| Statement of the Problem&gt;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FC8C3-F0EB-BC7D-309D-C6CF85610A98}"/>
              </a:ext>
            </a:extLst>
          </p:cNvPr>
          <p:cNvSpPr txBox="1"/>
          <p:nvPr/>
        </p:nvSpPr>
        <p:spPr>
          <a:xfrm>
            <a:off x="1758999" y="5264978"/>
            <a:ext cx="2966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Statement of the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CFEE5-49A4-BF11-3D76-B8898C8D6505}"/>
              </a:ext>
            </a:extLst>
          </p:cNvPr>
          <p:cNvSpPr txBox="1"/>
          <p:nvPr/>
        </p:nvSpPr>
        <p:spPr>
          <a:xfrm>
            <a:off x="5687285" y="677477"/>
            <a:ext cx="323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Objective</a:t>
            </a:r>
            <a:r>
              <a:rPr lang="en-GB" sz="1200" b="1" dirty="0">
                <a:solidFill>
                  <a:schemeClr val="accent1"/>
                </a:solidFill>
                <a:effectLst/>
              </a:rPr>
              <a:t>:</a:t>
            </a:r>
            <a:r>
              <a:rPr lang="en-GB" sz="1200" dirty="0">
                <a:solidFill>
                  <a:schemeClr val="accent1"/>
                </a:solidFill>
                <a:effectLst/>
              </a:rPr>
              <a:t> </a:t>
            </a:r>
            <a:r>
              <a:rPr lang="en-GB" sz="1200" dirty="0">
                <a:effectLst/>
              </a:rPr>
              <a:t>distribute the energy across a network in the most effective way so that we minimize the energy loss. 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7B056-FE97-75A3-739B-6779BD52104B}"/>
              </a:ext>
            </a:extLst>
          </p:cNvPr>
          <p:cNvSpPr txBox="1"/>
          <p:nvPr/>
        </p:nvSpPr>
        <p:spPr>
          <a:xfrm>
            <a:off x="5687283" y="1328480"/>
            <a:ext cx="3239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  <a:effectLst/>
              </a:rPr>
              <a:t>Background:</a:t>
            </a:r>
            <a:r>
              <a:rPr lang="en-GB" sz="1200" dirty="0">
                <a:solidFill>
                  <a:schemeClr val="accent1"/>
                </a:solidFill>
                <a:effectLst/>
              </a:rPr>
              <a:t> </a:t>
            </a:r>
            <a:r>
              <a:rPr lang="en-GB" sz="1200" dirty="0"/>
              <a:t>the smart grid provide data about the current status of the grid. There are predictions of </a:t>
            </a:r>
            <a:r>
              <a:rPr lang="en-GB" sz="1200" b="1" dirty="0"/>
              <a:t>future scenarios</a:t>
            </a:r>
            <a:r>
              <a:rPr lang="en-GB" sz="1200" dirty="0"/>
              <a:t> where the demand at each node is predicted and the network has to be able to fulfil the demand. </a:t>
            </a:r>
            <a:endParaRPr lang="en-GB" sz="1200" dirty="0">
              <a:effectLst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C483A-91CC-4230-BE11-7D8CBA1807CC}"/>
              </a:ext>
            </a:extLst>
          </p:cNvPr>
          <p:cNvSpPr txBox="1"/>
          <p:nvPr/>
        </p:nvSpPr>
        <p:spPr>
          <a:xfrm>
            <a:off x="5687283" y="2477557"/>
            <a:ext cx="3239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  <a:effectLst/>
              </a:rPr>
              <a:t>How:</a:t>
            </a:r>
            <a:r>
              <a:rPr lang="en-GB" sz="1200" dirty="0">
                <a:solidFill>
                  <a:schemeClr val="accent1"/>
                </a:solidFill>
                <a:effectLst/>
              </a:rPr>
              <a:t> </a:t>
            </a:r>
            <a:r>
              <a:rPr lang="en-GB" sz="1200" dirty="0"/>
              <a:t>there are many ways of improving the efficiency of a network but we focus on the transmission expansion planning (TEP) problem. TEP aims at finding the optimal way of expanding the network by adding new lines between nodes.</a:t>
            </a:r>
            <a:endParaRPr lang="en-GB" sz="1200" dirty="0">
              <a:effectLst/>
            </a:endParaRP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28E39-F721-39D4-866A-4599A6FF0A43}"/>
              </a:ext>
            </a:extLst>
          </p:cNvPr>
          <p:cNvSpPr txBox="1"/>
          <p:nvPr/>
        </p:nvSpPr>
        <p:spPr>
          <a:xfrm>
            <a:off x="5687284" y="3647856"/>
            <a:ext cx="3239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  <a:effectLst/>
              </a:rPr>
              <a:t>Motivation:</a:t>
            </a:r>
            <a:r>
              <a:rPr lang="en-GB" sz="1200" dirty="0">
                <a:solidFill>
                  <a:schemeClr val="accent1"/>
                </a:solidFill>
                <a:effectLst/>
              </a:rPr>
              <a:t> </a:t>
            </a:r>
            <a:r>
              <a:rPr lang="en-GB" sz="1200" dirty="0">
                <a:effectLst/>
              </a:rPr>
              <a:t>energy system models are getting larger and more complex due to the integration of decentralized weather-dependent renewable energy sources, intermittent loads, sector coupling and the increase of storage components.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04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807202-7E8C-FCF3-0E5B-452C619F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97" y="138122"/>
            <a:ext cx="5580632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| Statement of the Problem&gt;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FC8C3-F0EB-BC7D-309D-C6CF85610A98}"/>
              </a:ext>
            </a:extLst>
          </p:cNvPr>
          <p:cNvSpPr txBox="1"/>
          <p:nvPr/>
        </p:nvSpPr>
        <p:spPr>
          <a:xfrm>
            <a:off x="1758999" y="5264978"/>
            <a:ext cx="2966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Statement of the problem</a:t>
            </a:r>
          </a:p>
        </p:txBody>
      </p:sp>
      <p:pic>
        <p:nvPicPr>
          <p:cNvPr id="6" name="Picture 5" descr="A picture containing text, font, number, screenshot&#10;&#10;Description automatically generated">
            <a:extLst>
              <a:ext uri="{FF2B5EF4-FFF2-40B4-BE49-F238E27FC236}">
                <a16:creationId xmlns:a16="http://schemas.microsoft.com/office/drawing/2014/main" id="{387AB7EB-4F1A-DFC4-CB08-56CE39B0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97" y="614253"/>
            <a:ext cx="6241882" cy="4241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EBF1B-7D88-5F71-D4CB-2C4A3E99CFDA}"/>
              </a:ext>
            </a:extLst>
          </p:cNvPr>
          <p:cNvSpPr txBox="1"/>
          <p:nvPr/>
        </p:nvSpPr>
        <p:spPr>
          <a:xfrm>
            <a:off x="6693966" y="2411880"/>
            <a:ext cx="2282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ES" sz="1200" b="1" dirty="0">
                <a:solidFill>
                  <a:schemeClr val="accent1"/>
                </a:solidFill>
              </a:rPr>
              <a:t>Table 4.1: </a:t>
            </a:r>
            <a:r>
              <a:rPr lang="en-ES" sz="1200" dirty="0"/>
              <a:t>Description of variables involved in T</a:t>
            </a:r>
            <a:r>
              <a:rPr lang="en-GB" sz="1200" dirty="0"/>
              <a:t>EP problems.</a:t>
            </a:r>
            <a:endParaRPr lang="en-ES" sz="1200" dirty="0"/>
          </a:p>
        </p:txBody>
      </p:sp>
    </p:spTree>
    <p:extLst>
      <p:ext uri="{BB962C8B-B14F-4D97-AF65-F5344CB8AC3E}">
        <p14:creationId xmlns:p14="http://schemas.microsoft.com/office/powerpoint/2010/main" val="1831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807202-7E8C-FCF3-0E5B-452C619F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97" y="138122"/>
            <a:ext cx="5580632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| Statement of the Problem&gt;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FC8C3-F0EB-BC7D-309D-C6CF85610A98}"/>
              </a:ext>
            </a:extLst>
          </p:cNvPr>
          <p:cNvSpPr txBox="1"/>
          <p:nvPr/>
        </p:nvSpPr>
        <p:spPr>
          <a:xfrm>
            <a:off x="1758999" y="5264978"/>
            <a:ext cx="2966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Statement of the problem</a:t>
            </a:r>
          </a:p>
        </p:txBody>
      </p:sp>
      <p:pic>
        <p:nvPicPr>
          <p:cNvPr id="5" name="Picture 4" descr="A picture containing text, receipt, handwriting, font&#10;&#10;Description automatically generated">
            <a:extLst>
              <a:ext uri="{FF2B5EF4-FFF2-40B4-BE49-F238E27FC236}">
                <a16:creationId xmlns:a16="http://schemas.microsoft.com/office/drawing/2014/main" id="{3C13F5ED-E7D7-9CE8-8017-55A4A3CF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4" y="748052"/>
            <a:ext cx="7897000" cy="3782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4C6898-A39B-BBAE-88E2-F46E96B70836}"/>
              </a:ext>
            </a:extLst>
          </p:cNvPr>
          <p:cNvSpPr txBox="1"/>
          <p:nvPr/>
        </p:nvSpPr>
        <p:spPr>
          <a:xfrm>
            <a:off x="460563" y="1919990"/>
            <a:ext cx="13349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(Power Balance)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6601E-7B6B-F3DF-9830-E11ED9CEEBEC}"/>
              </a:ext>
            </a:extLst>
          </p:cNvPr>
          <p:cNvSpPr txBox="1"/>
          <p:nvPr/>
        </p:nvSpPr>
        <p:spPr>
          <a:xfrm>
            <a:off x="133004" y="2471091"/>
            <a:ext cx="20116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(Existing circuit flow limits)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67C45-56E1-0E44-4D94-EA0B486DDA13}"/>
              </a:ext>
            </a:extLst>
          </p:cNvPr>
          <p:cNvSpPr txBox="1"/>
          <p:nvPr/>
        </p:nvSpPr>
        <p:spPr>
          <a:xfrm>
            <a:off x="16659" y="2880139"/>
            <a:ext cx="21446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(Candidate circuit flow limits)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CC53F-1926-BAAB-8A85-B5106F40E9EE}"/>
              </a:ext>
            </a:extLst>
          </p:cNvPr>
          <p:cNvSpPr txBox="1"/>
          <p:nvPr/>
        </p:nvSpPr>
        <p:spPr>
          <a:xfrm>
            <a:off x="133004" y="3292741"/>
            <a:ext cx="18038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(Node generation limits)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A10A8-DAF1-F4DB-FB4E-4001411D3ABB}"/>
              </a:ext>
            </a:extLst>
          </p:cNvPr>
          <p:cNvSpPr txBox="1"/>
          <p:nvPr/>
        </p:nvSpPr>
        <p:spPr>
          <a:xfrm>
            <a:off x="349135" y="3625256"/>
            <a:ext cx="14464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(Node loads limits)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41EF9-8CC8-E874-79FE-73161D1AF7B2}"/>
              </a:ext>
            </a:extLst>
          </p:cNvPr>
          <p:cNvSpPr txBox="1"/>
          <p:nvPr/>
        </p:nvSpPr>
        <p:spPr>
          <a:xfrm>
            <a:off x="504605" y="4253813"/>
            <a:ext cx="10581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(Binary type)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CF9174-F7E1-B0C6-0292-C98CEDFC8F44}"/>
              </a:ext>
            </a:extLst>
          </p:cNvPr>
          <p:cNvSpPr txBox="1"/>
          <p:nvPr/>
        </p:nvSpPr>
        <p:spPr>
          <a:xfrm>
            <a:off x="324227" y="3937624"/>
            <a:ext cx="17955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(Positive variables)</a:t>
            </a:r>
          </a:p>
        </p:txBody>
      </p:sp>
    </p:spTree>
    <p:extLst>
      <p:ext uri="{BB962C8B-B14F-4D97-AF65-F5344CB8AC3E}">
        <p14:creationId xmlns:p14="http://schemas.microsoft.com/office/powerpoint/2010/main" val="361345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A13AB6-FD30-E52D-5197-740BE1A94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048" y="1331982"/>
            <a:ext cx="5600700" cy="349250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145C86-83D9-EDC5-5E6B-33D367B7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76" y="138123"/>
            <a:ext cx="6435319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Heuristic Methods: | Simulated Annealing 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51A8-58F0-AD49-3C52-82DE7F930EA0}"/>
              </a:ext>
            </a:extLst>
          </p:cNvPr>
          <p:cNvSpPr txBox="1"/>
          <p:nvPr/>
        </p:nvSpPr>
        <p:spPr>
          <a:xfrm>
            <a:off x="2617559" y="5288237"/>
            <a:ext cx="158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Simulated Annealing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3FCFA-8382-B811-5106-EDDC317DB71C}"/>
              </a:ext>
            </a:extLst>
          </p:cNvPr>
          <p:cNvSpPr txBox="1"/>
          <p:nvPr/>
        </p:nvSpPr>
        <p:spPr>
          <a:xfrm>
            <a:off x="5186689" y="971859"/>
            <a:ext cx="2313921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Travelling Salesman Problem</a:t>
            </a:r>
          </a:p>
        </p:txBody>
      </p:sp>
      <p:pic>
        <p:nvPicPr>
          <p:cNvPr id="6" name="Picture 5" descr="A picture containing font, text, white, line&#10;&#10;Description automatically generated">
            <a:extLst>
              <a:ext uri="{FF2B5EF4-FFF2-40B4-BE49-F238E27FC236}">
                <a16:creationId xmlns:a16="http://schemas.microsoft.com/office/drawing/2014/main" id="{58B72871-346F-555E-405E-79BDA21FA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4" y="1003482"/>
            <a:ext cx="2947281" cy="673920"/>
          </a:xfrm>
          <a:prstGeom prst="rect">
            <a:avLst/>
          </a:prstGeom>
        </p:spPr>
      </p:pic>
      <p:pic>
        <p:nvPicPr>
          <p:cNvPr id="8" name="Picture 7" descr="A picture containing font, white, handwriting, typography&#10;&#10;Description automatically generated">
            <a:extLst>
              <a:ext uri="{FF2B5EF4-FFF2-40B4-BE49-F238E27FC236}">
                <a16:creationId xmlns:a16="http://schemas.microsoft.com/office/drawing/2014/main" id="{4BBF9941-76CE-3420-1220-99B652558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8" y="1828427"/>
            <a:ext cx="1731956" cy="655093"/>
          </a:xfrm>
          <a:prstGeom prst="rect">
            <a:avLst/>
          </a:prstGeom>
        </p:spPr>
      </p:pic>
      <p:pic>
        <p:nvPicPr>
          <p:cNvPr id="10" name="Picture 9" descr="A picture containing font, white, text, typography&#10;&#10;Description automatically generated">
            <a:extLst>
              <a:ext uri="{FF2B5EF4-FFF2-40B4-BE49-F238E27FC236}">
                <a16:creationId xmlns:a16="http://schemas.microsoft.com/office/drawing/2014/main" id="{BA273675-6A9E-B23C-E770-51C5D805D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74" y="2725183"/>
            <a:ext cx="1619988" cy="490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4DC7A-E405-931D-0F5E-809D437C3341}"/>
              </a:ext>
            </a:extLst>
          </p:cNvPr>
          <p:cNvSpPr txBox="1"/>
          <p:nvPr/>
        </p:nvSpPr>
        <p:spPr>
          <a:xfrm>
            <a:off x="289677" y="2532802"/>
            <a:ext cx="2690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/>
                </a:solidFill>
              </a:rPr>
              <a:t>E</a:t>
            </a:r>
            <a:r>
              <a:rPr lang="en-GB" sz="1100" b="1" dirty="0">
                <a:solidFill>
                  <a:schemeClr val="accent1"/>
                </a:solidFill>
                <a:effectLst/>
              </a:rPr>
              <a:t>ach stop of the tour has one node:</a:t>
            </a:r>
            <a:br>
              <a:rPr lang="en-GB" sz="1100" b="1" dirty="0">
                <a:solidFill>
                  <a:schemeClr val="accent1"/>
                </a:solidFill>
                <a:effectLst/>
              </a:rPr>
            </a:br>
            <a:endParaRPr lang="en-GB" sz="1100" b="1" dirty="0">
              <a:solidFill>
                <a:schemeClr val="accent1"/>
              </a:solidFill>
              <a:effectLst/>
            </a:endParaRP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FD57D-872E-0BC5-76A1-5D62F4153F8D}"/>
              </a:ext>
            </a:extLst>
          </p:cNvPr>
          <p:cNvSpPr txBox="1"/>
          <p:nvPr/>
        </p:nvSpPr>
        <p:spPr>
          <a:xfrm>
            <a:off x="289677" y="1657030"/>
            <a:ext cx="337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V</a:t>
            </a:r>
            <a:r>
              <a:rPr lang="en-GB" sz="1200" b="1" dirty="0">
                <a:solidFill>
                  <a:schemeClr val="accent1"/>
                </a:solidFill>
                <a:effectLst/>
              </a:rPr>
              <a:t>isit each node just once in the whole path: </a:t>
            </a: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105D55-9603-8891-A352-2C8E0FAC6DAC}"/>
              </a:ext>
            </a:extLst>
          </p:cNvPr>
          <p:cNvSpPr txBox="1"/>
          <p:nvPr/>
        </p:nvSpPr>
        <p:spPr>
          <a:xfrm>
            <a:off x="289676" y="857226"/>
            <a:ext cx="3239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Objective function</a:t>
            </a:r>
            <a:r>
              <a:rPr lang="en-GB" sz="1200" b="1" dirty="0">
                <a:solidFill>
                  <a:schemeClr val="accent1"/>
                </a:solidFill>
                <a:effectLst/>
              </a:rPr>
              <a:t>: 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B4C47D-713B-C299-8667-593B8E31CE00}"/>
              </a:ext>
            </a:extLst>
          </p:cNvPr>
          <p:cNvSpPr txBox="1"/>
          <p:nvPr/>
        </p:nvSpPr>
        <p:spPr>
          <a:xfrm>
            <a:off x="289676" y="3296392"/>
            <a:ext cx="2914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/>
                </a:solidFill>
              </a:rPr>
              <a:t>Constrains in cost function by Lagrange multipliers:</a:t>
            </a:r>
            <a:endParaRPr lang="en-GB" sz="1100" b="1" dirty="0">
              <a:solidFill>
                <a:schemeClr val="accent1"/>
              </a:solidFill>
              <a:effectLst/>
            </a:endParaRPr>
          </a:p>
          <a:p>
            <a:endParaRPr lang="en-GB" dirty="0"/>
          </a:p>
        </p:txBody>
      </p:sp>
      <p:pic>
        <p:nvPicPr>
          <p:cNvPr id="18" name="Picture 17" descr="A picture containing text, font, white, diagram&#10;&#10;Description automatically generated">
            <a:extLst>
              <a:ext uri="{FF2B5EF4-FFF2-40B4-BE49-F238E27FC236}">
                <a16:creationId xmlns:a16="http://schemas.microsoft.com/office/drawing/2014/main" id="{5B42A04F-F30C-5AFC-29A7-8567EEBE6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34" y="3642299"/>
            <a:ext cx="3158093" cy="11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6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665C1-408B-FEFC-4B83-DA70A34D1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1831" y="1169840"/>
            <a:ext cx="4872135" cy="3619596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99E60A-6BF3-9C55-0CF8-9DDACD060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97" y="138122"/>
            <a:ext cx="6134728" cy="530753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Heuristic Methods: | Quantum Annealing&gt;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D557F7-EAFF-44C7-3AFD-1ADCB505D1AF}"/>
              </a:ext>
            </a:extLst>
          </p:cNvPr>
          <p:cNvSpPr txBox="1"/>
          <p:nvPr/>
        </p:nvSpPr>
        <p:spPr>
          <a:xfrm>
            <a:off x="228634" y="4039874"/>
            <a:ext cx="3973419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effectLst/>
              </a:rPr>
              <a:t>Quoting </a:t>
            </a:r>
            <a:r>
              <a:rPr lang="en-GB" sz="1100" b="1" dirty="0" err="1">
                <a:effectLst/>
              </a:rPr>
              <a:t>Sarandy</a:t>
            </a:r>
            <a:r>
              <a:rPr lang="en-GB" sz="1100" b="1" dirty="0">
                <a:effectLst/>
              </a:rPr>
              <a:t> and Lidar: </a:t>
            </a:r>
          </a:p>
          <a:p>
            <a:pPr algn="just"/>
            <a:r>
              <a:rPr lang="en-GB" sz="1100" i="1" dirty="0">
                <a:effectLst/>
              </a:rPr>
              <a:t>The theorem posits, roughly, that if a state is an instantaneous eigenstate of a sufficiently slowly varying Hamiltonian at one time, then it will remain an eigenstate at later times, while its eigenenergy evolves continuously. 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D25F7-E385-AE09-4104-3AB5A851905E}"/>
              </a:ext>
            </a:extLst>
          </p:cNvPr>
          <p:cNvSpPr txBox="1"/>
          <p:nvPr/>
        </p:nvSpPr>
        <p:spPr>
          <a:xfrm>
            <a:off x="433597" y="975971"/>
            <a:ext cx="3506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Interpolation of initial and final Hamiltonians</a:t>
            </a:r>
            <a:r>
              <a:rPr lang="en-GB" sz="1200" b="1" dirty="0">
                <a:solidFill>
                  <a:schemeClr val="accent1"/>
                </a:solidFill>
                <a:effectLst/>
              </a:rPr>
              <a:t>: </a:t>
            </a:r>
          </a:p>
          <a:p>
            <a:endParaRPr lang="en-GB" dirty="0"/>
          </a:p>
        </p:txBody>
      </p:sp>
      <p:pic>
        <p:nvPicPr>
          <p:cNvPr id="9" name="Picture 8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8D082A01-FA59-00DF-0489-C46C57866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0" t="5068" r="2373"/>
          <a:stretch/>
        </p:blipFill>
        <p:spPr>
          <a:xfrm>
            <a:off x="166922" y="1252970"/>
            <a:ext cx="3773313" cy="2786904"/>
          </a:xfrm>
          <a:prstGeom prst="rect">
            <a:avLst/>
          </a:prstGeom>
        </p:spPr>
      </p:pic>
      <p:pic>
        <p:nvPicPr>
          <p:cNvPr id="6" name="Picture 5" descr="A picture containing font, white, line, text&#10;&#10;Description automatically generated">
            <a:extLst>
              <a:ext uri="{FF2B5EF4-FFF2-40B4-BE49-F238E27FC236}">
                <a16:creationId xmlns:a16="http://schemas.microsoft.com/office/drawing/2014/main" id="{50F0012C-8166-ABA8-DC32-F036513B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48" r="3841" b="13074"/>
          <a:stretch/>
        </p:blipFill>
        <p:spPr>
          <a:xfrm>
            <a:off x="1097164" y="3279423"/>
            <a:ext cx="2105439" cy="417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81527-6D52-08A1-A0CC-376AB577E589}"/>
              </a:ext>
            </a:extLst>
          </p:cNvPr>
          <p:cNvSpPr txBox="1"/>
          <p:nvPr/>
        </p:nvSpPr>
        <p:spPr>
          <a:xfrm>
            <a:off x="4356458" y="975971"/>
            <a:ext cx="4075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chemeClr val="accent1"/>
                </a:solidFill>
              </a:rPr>
              <a:t>Eigenenergies</a:t>
            </a:r>
            <a:r>
              <a:rPr lang="en-GB" sz="1200" b="1" dirty="0">
                <a:solidFill>
                  <a:schemeClr val="accent1"/>
                </a:solidFill>
              </a:rPr>
              <a:t> as function of dimensionless time</a:t>
            </a:r>
            <a:r>
              <a:rPr lang="en-GB" sz="1200" b="1" dirty="0">
                <a:solidFill>
                  <a:schemeClr val="accent1"/>
                </a:solidFill>
                <a:effectLst/>
              </a:rPr>
              <a:t>: 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11E9E8-7386-0CA5-3094-FF3EEC4C3EE7}"/>
              </a:ext>
            </a:extLst>
          </p:cNvPr>
          <p:cNvSpPr txBox="1"/>
          <p:nvPr/>
        </p:nvSpPr>
        <p:spPr>
          <a:xfrm>
            <a:off x="2617559" y="5288237"/>
            <a:ext cx="1584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Quantum Annealing</a:t>
            </a:r>
          </a:p>
        </p:txBody>
      </p:sp>
    </p:spTree>
    <p:extLst>
      <p:ext uri="{BB962C8B-B14F-4D97-AF65-F5344CB8AC3E}">
        <p14:creationId xmlns:p14="http://schemas.microsoft.com/office/powerpoint/2010/main" val="2967780204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6D89DC61-2D92-2C44-9AC7-449CC09BA2B1}"/>
    </a:ext>
  </a:extLst>
</a:theme>
</file>

<file path=ppt/theme/theme2.xml><?xml version="1.0" encoding="utf-8"?>
<a:theme xmlns:a="http://schemas.openxmlformats.org/drawingml/2006/main" name="Plantilla UNIV N">
  <a:themeElements>
    <a:clrScheme name="Nebrija">
      <a:dk1>
        <a:sysClr val="windowText" lastClr="000000"/>
      </a:dk1>
      <a:lt1>
        <a:sysClr val="window" lastClr="FFFFFF"/>
      </a:lt1>
      <a:dk2>
        <a:srgbClr val="4C0D1A"/>
      </a:dk2>
      <a:lt2>
        <a:srgbClr val="BFBFBF"/>
      </a:lt2>
      <a:accent1>
        <a:srgbClr val="C2002F"/>
      </a:accent1>
      <a:accent2>
        <a:srgbClr val="54C9E8"/>
      </a:accent2>
      <a:accent3>
        <a:srgbClr val="4E748B"/>
      </a:accent3>
      <a:accent4>
        <a:srgbClr val="DA8830"/>
      </a:accent4>
      <a:accent5>
        <a:srgbClr val="954B2E"/>
      </a:accent5>
      <a:accent6>
        <a:srgbClr val="5DB675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115E5572-E0D0-754A-8ED8-01447BE75442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sharepoint/v3/field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UNIV N</Template>
  <TotalTime>19528</TotalTime>
  <Words>875</Words>
  <Application>Microsoft Macintosh PowerPoint</Application>
  <PresentationFormat>On-screen Show (16:10)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Roboto Thin</vt:lpstr>
      <vt:lpstr>Wingdings</vt:lpstr>
      <vt:lpstr>Plantilla_Nebrija ALB</vt:lpstr>
      <vt:lpstr>Plantilla UNIV N</vt:lpstr>
      <vt:lpstr>PowerPoint Presentation</vt:lpstr>
      <vt:lpstr>PowerPoint Presentation</vt:lpstr>
      <vt:lpstr>PowerPoint Presentation</vt:lpstr>
      <vt:lpstr>PowerPoint Presentation</vt:lpstr>
      <vt:lpstr>| Statement of the Problem&gt;</vt:lpstr>
      <vt:lpstr>| Statement of the Problem&gt;</vt:lpstr>
      <vt:lpstr>| Statement of the Problem&gt;</vt:lpstr>
      <vt:lpstr>Heuristic Methods: | Simulated Annealing &gt;</vt:lpstr>
      <vt:lpstr>Heuristic Methods: | Quantum Annealing&gt;</vt:lpstr>
      <vt:lpstr>TEP: | Small Network&gt;</vt:lpstr>
      <vt:lpstr>TEP: | Small Network&gt;</vt:lpstr>
      <vt:lpstr>TEP: | Small Network&gt;</vt:lpstr>
      <vt:lpstr>TEP: | Hybrid Solver&gt;</vt:lpstr>
      <vt:lpstr>Quantum-Classical Iterative Method  | Benders’ decomposition algorithm &gt;</vt:lpstr>
      <vt:lpstr>Quantum-Classical Iterative Method  | Benders’ decomposition algorithm &gt;</vt:lpstr>
      <vt:lpstr>Quantum-Classical Iterative Method  | Benders’ decomposition algorithm &gt;</vt:lpstr>
      <vt:lpstr>Quantum-Classical Iterative Method  | Benders’ decomposition algorithm &gt;</vt:lpstr>
      <vt:lpstr>Quantum-Classical Iterative Method  | Benders’ decomposition algorithm &gt;</vt:lpstr>
      <vt:lpstr>| Conclusions and Future Work&gt;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SERGIO LOPEZ BAÑOS</cp:lastModifiedBy>
  <cp:revision>248</cp:revision>
  <dcterms:created xsi:type="dcterms:W3CDTF">2017-05-18T15:43:14Z</dcterms:created>
  <dcterms:modified xsi:type="dcterms:W3CDTF">2023-06-26T08:10:13Z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